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>
      <p:cViewPr varScale="1">
        <p:scale>
          <a:sx n="153" d="100"/>
          <a:sy n="153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211819b1_1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28d211819b1_1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20ead5e02_1_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Violin plots offer detailed insights into data distribution.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Scatter plots are excellent for visualizing relationships between continuous variables.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74" name="Google Shape;274;g2920ead5e02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20ead5e02_1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 density map effectively represents spatial data changes and offers a clear before-and-after view of how the pandemic affected traffic congestion.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84" name="Google Shape;284;g2920ead5e02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d211819b1_1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8d211819b1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291670b09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9291670b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d211819b1_1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1">
                <a:solidFill>
                  <a:schemeClr val="dk1"/>
                </a:solidFill>
              </a:rPr>
              <a:t>Visual encodings</a:t>
            </a:r>
            <a:r>
              <a:rPr lang="en" sz="1000">
                <a:solidFill>
                  <a:schemeClr val="dk1"/>
                </a:solidFill>
              </a:rPr>
              <a:t>:</a:t>
            </a:r>
            <a:r>
              <a:rPr lang="en" sz="1000" b="1">
                <a:solidFill>
                  <a:schemeClr val="dk1"/>
                </a:solidFill>
              </a:rPr>
              <a:t> </a:t>
            </a:r>
            <a:r>
              <a:rPr lang="en" sz="1000">
                <a:solidFill>
                  <a:schemeClr val="dk1"/>
                </a:solidFill>
              </a:rPr>
              <a:t>Color intensity is used to represent congestion levels, with darker colors indicating higher congestion. This choice enables quick comprehension of traffic patterns.</a:t>
            </a:r>
            <a:endParaRPr/>
          </a:p>
        </p:txBody>
      </p:sp>
      <p:sp>
        <p:nvSpPr>
          <p:cNvPr id="321" name="Google Shape;321;g28d211819b1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20ead5e02_1_1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1">
                <a:solidFill>
                  <a:schemeClr val="dk1"/>
                </a:solidFill>
              </a:rPr>
              <a:t>Visual encodings</a:t>
            </a:r>
            <a:r>
              <a:rPr lang="en" sz="1000">
                <a:solidFill>
                  <a:schemeClr val="dk1"/>
                </a:solidFill>
              </a:rPr>
              <a:t>: </a:t>
            </a:r>
            <a:r>
              <a:rPr lang="en" sz="1000" b="1">
                <a:solidFill>
                  <a:schemeClr val="dk1"/>
                </a:solidFill>
              </a:rPr>
              <a:t>Use of the 'viridis' Color Palette: </a:t>
            </a:r>
            <a:r>
              <a:rPr lang="en" sz="1000">
                <a:solidFill>
                  <a:schemeClr val="dk1"/>
                </a:solidFill>
              </a:rPr>
              <a:t>Different shades of the same color palette enhance differentiation between streets.</a:t>
            </a:r>
            <a:endParaRPr/>
          </a:p>
        </p:txBody>
      </p:sp>
      <p:sp>
        <p:nvSpPr>
          <p:cNvPr id="330" name="Google Shape;330;g2920ead5e02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20ead5e02_1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1">
                <a:solidFill>
                  <a:schemeClr val="dk1"/>
                </a:solidFill>
              </a:rPr>
              <a:t>Visual encodings</a:t>
            </a:r>
            <a:r>
              <a:rPr lang="en" sz="1000">
                <a:solidFill>
                  <a:schemeClr val="dk1"/>
                </a:solidFill>
              </a:rPr>
              <a:t>: </a:t>
            </a:r>
            <a:r>
              <a:rPr lang="en" sz="1000" b="1">
                <a:solidFill>
                  <a:schemeClr val="dk1"/>
                </a:solidFill>
              </a:rPr>
              <a:t>Logarithmic Color Scale: </a:t>
            </a:r>
            <a:r>
              <a:rPr lang="en" sz="1000">
                <a:solidFill>
                  <a:schemeClr val="dk1"/>
                </a:solidFill>
              </a:rPr>
              <a:t>The use of a logarithmic color scale enhances visualization of segment length without oversaturating color.</a:t>
            </a:r>
            <a:endParaRPr/>
          </a:p>
        </p:txBody>
      </p:sp>
      <p:sp>
        <p:nvSpPr>
          <p:cNvPr id="339" name="Google Shape;339;g2920ead5e02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20ead5e02_1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 b="1">
                <a:solidFill>
                  <a:schemeClr val="dk1"/>
                </a:solidFill>
              </a:rPr>
              <a:t>Visual encodings</a:t>
            </a:r>
            <a:r>
              <a:rPr lang="en" sz="1000">
                <a:solidFill>
                  <a:schemeClr val="dk1"/>
                </a:solidFill>
              </a:rPr>
              <a:t>: </a:t>
            </a:r>
            <a:r>
              <a:rPr lang="en" sz="1000" b="1">
                <a:solidFill>
                  <a:schemeClr val="dk1"/>
                </a:solidFill>
              </a:rPr>
              <a:t>Highlighting Outliers: </a:t>
            </a:r>
            <a:r>
              <a:rPr lang="en" sz="1000">
                <a:solidFill>
                  <a:schemeClr val="dk1"/>
                </a:solidFill>
              </a:rPr>
              <a:t>Outliers are presented as individual data points beyond the whiskers, drawing attention to exceptional cases.</a:t>
            </a:r>
            <a:endParaRPr/>
          </a:p>
        </p:txBody>
      </p:sp>
      <p:sp>
        <p:nvSpPr>
          <p:cNvPr id="348" name="Google Shape;348;g2920ead5e02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20ead5e02_1_1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920ead5e0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920ead5e02_1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2920ead5e02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d211819b1_1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of the attributes in the dataset include:</a:t>
            </a:r>
            <a:br>
              <a:rPr lang="en"/>
            </a:br>
            <a:r>
              <a:rPr lang="en"/>
              <a:t>Time, Segement_id, street, speed, street, direction, bus_count, hour of the day, day of the week, latitude and longitude values etc.</a:t>
            </a:r>
            <a:endParaRPr/>
          </a:p>
        </p:txBody>
      </p:sp>
      <p:sp>
        <p:nvSpPr>
          <p:cNvPr id="186" name="Google Shape;186;g28d211819b1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20ead5e02_1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920ead5e02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8d211819b1_1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28d211819b1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d211819b1_1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28d211819b1_1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d211819b1_1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Understanding Traffic Patterns: One of our primary goals is to gain a deep understanding of traffic patterns in Chicago, with a focus on congestion levels and how they vary over time.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Data-Driven Decision Making: Ultimately, our visualizations aim to facilitate data-driven decision-making, helping commuters and city planners optimize traffic flow, reduce congestion, and enhance urban mobility.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Identifying Problematic Areas and providing a holistic view: Our goal is to identify the most congested streets and traffic segments, providing a holistic view of traffic conditions, enabling a comprehensive analysis from different angles that gives us clear list of areas that require immediate attention and mitigation.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Analyzing Seasonal Patterns: We want to uncover seasonal variations in congestion to support planning for different times of the year and to understand the impact of external factors.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Evaluating the Impact of COVID-19: We also compare pre-COVID and post-COVID traffic data to evaluate the impact of the pandemic on traffic patterns.</a:t>
            </a:r>
            <a:endParaRPr/>
          </a:p>
        </p:txBody>
      </p:sp>
      <p:sp>
        <p:nvSpPr>
          <p:cNvPr id="194" name="Google Shape;194;g28d211819b1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8d211819b1_1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8d211819b1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8d211819b1_1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Heatmaps are ideal for representing complex temporal data.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Line charts are great for showing trends over time.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24" name="Google Shape;224;g28d211819b1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110e0c51c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Choropleth maps are effective for spatial analysis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Bar charts are straightforward and perfect for making street-level comparisons.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34" name="Google Shape;234;g29110e0c51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20ead5e0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Hexbin plots are effective for handling point density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Bubble charts can accommodate multiple variables. 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44" name="Google Shape;244;g2920ead5e0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20ead5e02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Box plots are excellent for displaying data distributions. 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Stacked area charts are adept at showing changes over time.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54" name="Google Shape;254;g2920ead5e02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20ead5e02_1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Bar charts are straightforward and facilitate quick comparisons.</a:t>
            </a:r>
            <a:endParaRPr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Bubble charts effectively convey multiple variables.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264" name="Google Shape;264;g2920ead5e0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Title 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ctrTitle"/>
          </p:nvPr>
        </p:nvSpPr>
        <p:spPr>
          <a:xfrm>
            <a:off x="2111453" y="1716840"/>
            <a:ext cx="4801726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423932" y="1208608"/>
            <a:ext cx="2176769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Arial"/>
              <a:buNone/>
              <a:defRPr sz="1100" b="1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2"/>
          </p:nvPr>
        </p:nvSpPr>
        <p:spPr>
          <a:xfrm>
            <a:off x="2726871" y="3146904"/>
            <a:ext cx="3690258" cy="45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388" y="3934892"/>
            <a:ext cx="65722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descr="Red UIC circle mark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3388" y="3934892"/>
            <a:ext cx="6572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 descr="you must type your ada compliant description here."/>
          <p:cNvSpPr>
            <a:spLocks noGrp="1"/>
          </p:cNvSpPr>
          <p:nvPr>
            <p:ph type="pic" idx="2"/>
          </p:nvPr>
        </p:nvSpPr>
        <p:spPr>
          <a:xfrm>
            <a:off x="-602456" y="0"/>
            <a:ext cx="4686681" cy="5155969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9" name="Google Shape;69;p15"/>
          <p:cNvSpPr txBox="1">
            <a:spLocks noGrp="1"/>
          </p:cNvSpPr>
          <p:nvPr>
            <p:ph type="ctrTitle"/>
          </p:nvPr>
        </p:nvSpPr>
        <p:spPr>
          <a:xfrm>
            <a:off x="4578756" y="1653778"/>
            <a:ext cx="3690257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  <a:defRPr sz="2700" b="1">
                <a:solidFill>
                  <a:srgbClr val="001E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4578756" y="3074661"/>
            <a:ext cx="3690258" cy="45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3975510"/>
            <a:ext cx="2364248" cy="45567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body" idx="3"/>
          </p:nvPr>
        </p:nvSpPr>
        <p:spPr>
          <a:xfrm>
            <a:off x="4578756" y="1208608"/>
            <a:ext cx="2176768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50032"/>
              </a:buClr>
              <a:buSzPts val="1100"/>
              <a:buFont typeface="Arial"/>
              <a:buNone/>
              <a:defRPr sz="1100" b="1" cap="none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Arial"/>
              <a:buNone/>
              <a:defRPr sz="1100" b="1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3" name="Google Shape;73;p15" descr="color UIC 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3975510"/>
            <a:ext cx="2364248" cy="45567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885950" y="-333375"/>
            <a:ext cx="13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bg>
      <p:bgPr>
        <a:solidFill>
          <a:srgbClr val="D50032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ctrTitle"/>
          </p:nvPr>
        </p:nvSpPr>
        <p:spPr>
          <a:xfrm>
            <a:off x="1299529" y="1653778"/>
            <a:ext cx="4407589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299529" y="3074661"/>
            <a:ext cx="4407588" cy="45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2"/>
          </p:nvPr>
        </p:nvSpPr>
        <p:spPr>
          <a:xfrm>
            <a:off x="1299529" y="3709401"/>
            <a:ext cx="2176769" cy="221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Arial"/>
              <a:buNone/>
              <a:defRPr sz="1100" b="1">
                <a:solidFill>
                  <a:srgbClr val="D5003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2">
            <a:alphaModFix/>
          </a:blip>
          <a:srcRect l="13533" t="1686" r="76195" b="71329"/>
          <a:stretch/>
        </p:blipFill>
        <p:spPr>
          <a:xfrm>
            <a:off x="1237593" y="86711"/>
            <a:ext cx="939176" cy="138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3102" y="4399044"/>
            <a:ext cx="2318716" cy="44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13533" t="1686" r="76195" b="71329"/>
          <a:stretch/>
        </p:blipFill>
        <p:spPr>
          <a:xfrm>
            <a:off x="1237593" y="86711"/>
            <a:ext cx="939176" cy="138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 descr="UIC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3102" y="4399044"/>
            <a:ext cx="2318716" cy="44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8286750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ontent 3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Google Shape;88;p18"/>
          <p:cNvCxnSpPr/>
          <p:nvPr/>
        </p:nvCxnSpPr>
        <p:spPr>
          <a:xfrm>
            <a:off x="4572000" y="772510"/>
            <a:ext cx="0" cy="3563007"/>
          </a:xfrm>
          <a:prstGeom prst="straightConnector1">
            <a:avLst/>
          </a:prstGeom>
          <a:noFill/>
          <a:ln w="9525" cap="flat" cmpd="sng">
            <a:solidFill>
              <a:srgbClr val="D500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5195108" y="1079736"/>
            <a:ext cx="3263080" cy="9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  <a:defRPr sz="2700" b="1">
                <a:solidFill>
                  <a:srgbClr val="001E6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8" descr="if picture or chart you must type your ADA compliant description here."/>
          <p:cNvSpPr txBox="1">
            <a:spLocks noGrp="1"/>
          </p:cNvSpPr>
          <p:nvPr>
            <p:ph type="body" idx="2"/>
          </p:nvPr>
        </p:nvSpPr>
        <p:spPr>
          <a:xfrm>
            <a:off x="5194697" y="2069790"/>
            <a:ext cx="3263500" cy="218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8" descr=" you must type your ADA compliant description here."/>
          <p:cNvSpPr>
            <a:spLocks noGrp="1"/>
          </p:cNvSpPr>
          <p:nvPr>
            <p:ph type="pic" idx="3"/>
          </p:nvPr>
        </p:nvSpPr>
        <p:spPr>
          <a:xfrm>
            <a:off x="428625" y="747439"/>
            <a:ext cx="3629025" cy="364862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92" name="Google Shape;92;p18"/>
          <p:cNvCxnSpPr/>
          <p:nvPr/>
        </p:nvCxnSpPr>
        <p:spPr>
          <a:xfrm>
            <a:off x="4572000" y="772510"/>
            <a:ext cx="0" cy="3563007"/>
          </a:xfrm>
          <a:prstGeom prst="straightConnector1">
            <a:avLst/>
          </a:prstGeom>
          <a:noFill/>
          <a:ln w="9525" cap="flat" cmpd="sng">
            <a:solidFill>
              <a:srgbClr val="D500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8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0">
  <p:cSld name="Content 10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-1" y="0"/>
            <a:ext cx="3186953" cy="5143500"/>
          </a:xfrm>
          <a:prstGeom prst="rect">
            <a:avLst/>
          </a:prstGeom>
          <a:solidFill>
            <a:srgbClr val="001E62">
              <a:alpha val="8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1E6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9"/>
          <p:cNvSpPr/>
          <p:nvPr/>
        </p:nvSpPr>
        <p:spPr>
          <a:xfrm>
            <a:off x="-1" y="0"/>
            <a:ext cx="3186953" cy="5143500"/>
          </a:xfrm>
          <a:prstGeom prst="rect">
            <a:avLst/>
          </a:prstGeom>
          <a:solidFill>
            <a:srgbClr val="001E62">
              <a:alpha val="8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l="17162" t="77591" r="78736"/>
          <a:stretch/>
        </p:blipFill>
        <p:spPr>
          <a:xfrm rot="10800000">
            <a:off x="428625" y="-553162"/>
            <a:ext cx="375062" cy="115259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442065" y="2716839"/>
            <a:ext cx="2429789" cy="203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2"/>
          </p:nvPr>
        </p:nvSpPr>
        <p:spPr>
          <a:xfrm>
            <a:off x="428624" y="916772"/>
            <a:ext cx="2443229" cy="346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cap="none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3"/>
          </p:nvPr>
        </p:nvSpPr>
        <p:spPr>
          <a:xfrm>
            <a:off x="428625" y="1400175"/>
            <a:ext cx="2419350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1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 b="1"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b="1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2">
            <a:alphaModFix/>
          </a:blip>
          <a:srcRect l="17162" t="77591" r="78736"/>
          <a:stretch/>
        </p:blipFill>
        <p:spPr>
          <a:xfrm rot="10800000">
            <a:off x="428625" y="-553162"/>
            <a:ext cx="375062" cy="1152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 descr="if picture or chart you must type your ADA compliant description here."/>
          <p:cNvSpPr txBox="1">
            <a:spLocks noGrp="1"/>
          </p:cNvSpPr>
          <p:nvPr>
            <p:ph type="body" idx="4"/>
          </p:nvPr>
        </p:nvSpPr>
        <p:spPr>
          <a:xfrm>
            <a:off x="3604249" y="916772"/>
            <a:ext cx="5097686" cy="3630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None/>
              <a:defRPr sz="12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500"/>
              <a:buFont typeface="Arial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200"/>
              <a:buFont typeface="Arial"/>
              <a:buChar char="•"/>
              <a:defRPr/>
            </a:lvl3pPr>
            <a:lvl4pPr marL="1828800" lvl="3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94069" y="4829826"/>
            <a:ext cx="45118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ftr" idx="11"/>
          </p:nvPr>
        </p:nvSpPr>
        <p:spPr>
          <a:xfrm>
            <a:off x="3604249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ontent 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 rotWithShape="1">
          <a:blip r:embed="rId2">
            <a:alphaModFix/>
          </a:blip>
          <a:srcRect t="-2" r="80192" b="1"/>
          <a:stretch/>
        </p:blipFill>
        <p:spPr>
          <a:xfrm>
            <a:off x="0" y="1"/>
            <a:ext cx="181121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147484" y="4829826"/>
            <a:ext cx="228600" cy="2308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/>
        </p:nvSpPr>
        <p:spPr>
          <a:xfrm>
            <a:off x="117988" y="4807433"/>
            <a:ext cx="45118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4227922" y="1079736"/>
            <a:ext cx="4461235" cy="921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  <a:defRPr sz="2700" b="1">
                <a:solidFill>
                  <a:srgbClr val="001E6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0" descr="if picture or chart you must type your ADA compliant description here."/>
          <p:cNvSpPr txBox="1">
            <a:spLocks noGrp="1"/>
          </p:cNvSpPr>
          <p:nvPr>
            <p:ph type="body" idx="2"/>
          </p:nvPr>
        </p:nvSpPr>
        <p:spPr>
          <a:xfrm>
            <a:off x="4227923" y="2069790"/>
            <a:ext cx="4461234" cy="2377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0" descr="you must type your ADA compliant description here."/>
          <p:cNvSpPr>
            <a:spLocks noGrp="1"/>
          </p:cNvSpPr>
          <p:nvPr>
            <p:ph type="pic" idx="3"/>
          </p:nvPr>
        </p:nvSpPr>
        <p:spPr>
          <a:xfrm>
            <a:off x="629576" y="1079736"/>
            <a:ext cx="2894674" cy="297791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2" name="Google Shape;112;p20"/>
          <p:cNvSpPr txBox="1">
            <a:spLocks noGrp="1"/>
          </p:cNvSpPr>
          <p:nvPr>
            <p:ph type="ftr" idx="11"/>
          </p:nvPr>
        </p:nvSpPr>
        <p:spPr>
          <a:xfrm>
            <a:off x="4227922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">
  <p:cSld name="Content 5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65897" r="80192"/>
          <a:stretch/>
        </p:blipFill>
        <p:spPr>
          <a:xfrm>
            <a:off x="6822831" y="2843970"/>
            <a:ext cx="1811215" cy="17540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 descr=" you must type your ADA compliant description here."/>
          <p:cNvSpPr>
            <a:spLocks noGrp="1"/>
          </p:cNvSpPr>
          <p:nvPr>
            <p:ph type="pic" idx="2"/>
          </p:nvPr>
        </p:nvSpPr>
        <p:spPr>
          <a:xfrm>
            <a:off x="4772026" y="1077844"/>
            <a:ext cx="3509915" cy="316401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4143375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">
  <p:cSld name="Content 6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8630585" y="1644557"/>
            <a:ext cx="460215" cy="60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88088" y="1644557"/>
            <a:ext cx="460215" cy="60903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441434" y="322579"/>
            <a:ext cx="8276896" cy="5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577580" y="3081731"/>
            <a:ext cx="1956197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1" i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2"/>
          </p:nvPr>
        </p:nvSpPr>
        <p:spPr>
          <a:xfrm>
            <a:off x="841449" y="3081731"/>
            <a:ext cx="1956197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3"/>
          </p:nvPr>
        </p:nvSpPr>
        <p:spPr>
          <a:xfrm>
            <a:off x="6341990" y="3081731"/>
            <a:ext cx="1956197" cy="328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1" i="0">
                <a:solidFill>
                  <a:schemeClr val="accent2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2" descr=" you must type your ADA compliant description here."/>
          <p:cNvSpPr>
            <a:spLocks noGrp="1"/>
          </p:cNvSpPr>
          <p:nvPr>
            <p:ph type="pic" idx="4"/>
          </p:nvPr>
        </p:nvSpPr>
        <p:spPr>
          <a:xfrm>
            <a:off x="820584" y="970801"/>
            <a:ext cx="1972346" cy="19565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" name="Google Shape;127;p22" descr="you must type your ADA compliant description here."/>
          <p:cNvSpPr>
            <a:spLocks noGrp="1"/>
          </p:cNvSpPr>
          <p:nvPr>
            <p:ph type="pic" idx="5"/>
          </p:nvPr>
        </p:nvSpPr>
        <p:spPr>
          <a:xfrm>
            <a:off x="6351070" y="970801"/>
            <a:ext cx="1972346" cy="19565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8" name="Google Shape;128;p22" descr=" you must type your ADA compliant description here."/>
          <p:cNvSpPr>
            <a:spLocks noGrp="1"/>
          </p:cNvSpPr>
          <p:nvPr>
            <p:ph type="pic" idx="6"/>
          </p:nvPr>
        </p:nvSpPr>
        <p:spPr>
          <a:xfrm>
            <a:off x="3570509" y="970801"/>
            <a:ext cx="1972346" cy="195654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pic>
        <p:nvPicPr>
          <p:cNvPr id="129" name="Google Shape;129;p22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8630585" y="1644557"/>
            <a:ext cx="460215" cy="60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 l="14776" t="88158" r="80191"/>
          <a:stretch/>
        </p:blipFill>
        <p:spPr>
          <a:xfrm rot="5400000">
            <a:off x="88088" y="1644557"/>
            <a:ext cx="460215" cy="6090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 descr="if picture or chart you must type your ADA compliant description here."/>
          <p:cNvSpPr txBox="1">
            <a:spLocks noGrp="1"/>
          </p:cNvSpPr>
          <p:nvPr>
            <p:ph type="body" idx="7"/>
          </p:nvPr>
        </p:nvSpPr>
        <p:spPr>
          <a:xfrm>
            <a:off x="836733" y="3564727"/>
            <a:ext cx="1969993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5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–"/>
              <a:defRPr/>
            </a:lvl3pPr>
            <a:lvl4pPr marL="1828800" lvl="3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2" descr="if picture or chart you must type your ADA compliant description here."/>
          <p:cNvSpPr txBox="1">
            <a:spLocks noGrp="1"/>
          </p:cNvSpPr>
          <p:nvPr>
            <p:ph type="body" idx="8"/>
          </p:nvPr>
        </p:nvSpPr>
        <p:spPr>
          <a:xfrm>
            <a:off x="3570408" y="3564727"/>
            <a:ext cx="1969993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5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–"/>
              <a:defRPr/>
            </a:lvl3pPr>
            <a:lvl4pPr marL="1828800" lvl="3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2" descr="if picture or chart you must type your ADA compliant description here."/>
          <p:cNvSpPr txBox="1">
            <a:spLocks noGrp="1"/>
          </p:cNvSpPr>
          <p:nvPr>
            <p:ph type="body" idx="9"/>
          </p:nvPr>
        </p:nvSpPr>
        <p:spPr>
          <a:xfrm>
            <a:off x="6342183" y="3564727"/>
            <a:ext cx="1969993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5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–"/>
              <a:defRPr/>
            </a:lvl3pPr>
            <a:lvl4pPr marL="1828800" lvl="3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>
  <p:cSld name="Content 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 descr="you must type your ADA compliant description here."/>
          <p:cNvSpPr>
            <a:spLocks noGrp="1"/>
          </p:cNvSpPr>
          <p:nvPr>
            <p:ph type="pic" idx="2"/>
          </p:nvPr>
        </p:nvSpPr>
        <p:spPr>
          <a:xfrm>
            <a:off x="4572000" y="1077845"/>
            <a:ext cx="4143375" cy="303814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37" name="Google Shape;137;p23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3790950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8">
  <p:cSld name="Content 8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 descr="you must type your ADA compliant description here."/>
          <p:cNvSpPr>
            <a:spLocks noGrp="1"/>
          </p:cNvSpPr>
          <p:nvPr>
            <p:ph type="pic" idx="2"/>
          </p:nvPr>
        </p:nvSpPr>
        <p:spPr>
          <a:xfrm>
            <a:off x="5795963" y="320606"/>
            <a:ext cx="2919413" cy="192453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2" name="Google Shape;142;p24" descr="if picture or chart ADA compliant description here."/>
          <p:cNvSpPr>
            <a:spLocks noGrp="1"/>
          </p:cNvSpPr>
          <p:nvPr>
            <p:ph type="pic" idx="3"/>
          </p:nvPr>
        </p:nvSpPr>
        <p:spPr>
          <a:xfrm>
            <a:off x="5795963" y="2469918"/>
            <a:ext cx="2919413" cy="192453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4981575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4981575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9">
  <p:cSld name="Content 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 descr="you must type your ADA compliant description here."/>
          <p:cNvSpPr>
            <a:spLocks noGrp="1"/>
          </p:cNvSpPr>
          <p:nvPr>
            <p:ph type="pic" idx="2"/>
          </p:nvPr>
        </p:nvSpPr>
        <p:spPr>
          <a:xfrm>
            <a:off x="428625" y="897449"/>
            <a:ext cx="8286750" cy="236810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428625" y="322208"/>
            <a:ext cx="4485097" cy="5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3490913"/>
            <a:ext cx="4647708" cy="1204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marL="914400" lvl="1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5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200"/>
              <a:buChar char="–"/>
              <a:defRPr/>
            </a:lvl3pPr>
            <a:lvl4pPr marL="1828800" lvl="3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900"/>
              <a:buChar char="•"/>
              <a:defRPr sz="900"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Empt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>
  <p:cSld name="Divider 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2">
            <a:alphaModFix/>
          </a:blip>
          <a:srcRect t="61110" b="7037"/>
          <a:stretch/>
        </p:blipFill>
        <p:spPr>
          <a:xfrm>
            <a:off x="0" y="1748391"/>
            <a:ext cx="91440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 descr="you must type your ADA compliant description here."/>
          <p:cNvSpPr/>
          <p:nvPr/>
        </p:nvSpPr>
        <p:spPr>
          <a:xfrm>
            <a:off x="-1" y="1755424"/>
            <a:ext cx="9144000" cy="1638300"/>
          </a:xfrm>
          <a:prstGeom prst="rect">
            <a:avLst/>
          </a:prstGeom>
          <a:solidFill>
            <a:srgbClr val="001E62">
              <a:alpha val="69803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7"/>
          <p:cNvSpPr txBox="1">
            <a:spLocks noGrp="1"/>
          </p:cNvSpPr>
          <p:nvPr>
            <p:ph type="title"/>
          </p:nvPr>
        </p:nvSpPr>
        <p:spPr>
          <a:xfrm>
            <a:off x="433551" y="2367041"/>
            <a:ext cx="8276896" cy="5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2">
  <p:cSld name="Divider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 rotWithShape="1">
          <a:blip r:embed="rId2">
            <a:alphaModFix/>
          </a:blip>
          <a:srcRect l="1" t="85786" r="3" b="1250"/>
          <a:stretch/>
        </p:blipFill>
        <p:spPr>
          <a:xfrm>
            <a:off x="0" y="4505325"/>
            <a:ext cx="91440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/>
          <p:nvPr/>
        </p:nvSpPr>
        <p:spPr>
          <a:xfrm>
            <a:off x="147484" y="4806783"/>
            <a:ext cx="228600" cy="23083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433552" y="2094882"/>
            <a:ext cx="8276896" cy="5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117988" y="4777016"/>
            <a:ext cx="45118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bg>
      <p:bgPr>
        <a:solidFill>
          <a:schemeClr val="accen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9563" y="1721361"/>
            <a:ext cx="1744873" cy="1700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9" descr="Large white UIC circle mark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9563" y="1721361"/>
            <a:ext cx="1744873" cy="170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0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8286750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">
          <p15:clr>
            <a:srgbClr val="FBAE40"/>
          </p15:clr>
        </p15:guide>
        <p15:guide id="2" pos="27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ontent 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31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3943350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31" descr="if picture or chart you must type your ADA compliant description here."/>
          <p:cNvSpPr txBox="1">
            <a:spLocks noGrp="1"/>
          </p:cNvSpPr>
          <p:nvPr>
            <p:ph type="body" idx="2"/>
          </p:nvPr>
        </p:nvSpPr>
        <p:spPr>
          <a:xfrm>
            <a:off x="4791075" y="1077845"/>
            <a:ext cx="3943350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Char char="–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94069" y="4829826"/>
            <a:ext cx="451184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100" b="1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596513" y="4594860"/>
            <a:ext cx="453418" cy="4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  <a:defRPr sz="2700" b="1" i="0" u="none" strike="noStrike" cap="none">
                <a:solidFill>
                  <a:srgbClr val="001E6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428625" y="1077845"/>
            <a:ext cx="8286750" cy="3368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1E62"/>
              </a:buClr>
              <a:buSzPts val="1200"/>
              <a:buFont typeface="NTR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AAAAAA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AAAAA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13" descr="red UIC circle mark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8596513" y="4594860"/>
            <a:ext cx="453418" cy="44196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98">
          <p15:clr>
            <a:srgbClr val="F26B43"/>
          </p15:clr>
        </p15:guide>
        <p15:guide id="2" pos="2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ctrTitle"/>
          </p:nvPr>
        </p:nvSpPr>
        <p:spPr>
          <a:xfrm>
            <a:off x="2283175" y="1113949"/>
            <a:ext cx="4801800" cy="44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 sz="1400"/>
              <a:t>CS424 Visualization and Visual Analytics</a:t>
            </a:r>
            <a:endParaRPr sz="1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3595669" y="1556033"/>
            <a:ext cx="2176800" cy="2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"/>
              <a:t>Assignment - 2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subTitle" idx="2"/>
          </p:nvPr>
        </p:nvSpPr>
        <p:spPr>
          <a:xfrm>
            <a:off x="2363500" y="2264901"/>
            <a:ext cx="4053600" cy="13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" sz="1500"/>
              <a:t>                    </a:t>
            </a:r>
            <a:r>
              <a:rPr lang="en" sz="1500" b="1"/>
              <a:t>TEAM - Chicagobulls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       1. Surya Atkuri - satkur2</a:t>
            </a:r>
            <a:endParaRPr sz="1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         2. Vishal Goud Mogili - vmogil2</a:t>
            </a: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3. Hemanth Pokala - hpokal2</a:t>
            </a:r>
            <a:endParaRPr sz="150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   4. Vivek Kothuru - vkothu2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2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77" name="Google Shape;277;p42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6</a:t>
            </a:r>
            <a:r>
              <a:rPr lang="en" b="1"/>
              <a:t> </a:t>
            </a:r>
            <a:r>
              <a:rPr lang="en"/>
              <a:t>: What is the relationship between segment length (attribute: LENGTH) and traffic congestion?</a:t>
            </a:r>
            <a:endParaRPr/>
          </a:p>
        </p:txBody>
      </p:sp>
      <p:sp>
        <p:nvSpPr>
          <p:cNvPr id="278" name="Google Shape;278;p42"/>
          <p:cNvSpPr txBox="1"/>
          <p:nvPr/>
        </p:nvSpPr>
        <p:spPr>
          <a:xfrm>
            <a:off x="319650" y="3022175"/>
            <a:ext cx="40974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Violin Plot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Users can quickly understand how congestion levels vary within specific length ranges.</a:t>
            </a:r>
            <a:endParaRPr sz="1000"/>
          </a:p>
        </p:txBody>
      </p:sp>
      <p:sp>
        <p:nvSpPr>
          <p:cNvPr id="279" name="Google Shape;279;p42"/>
          <p:cNvSpPr txBox="1"/>
          <p:nvPr/>
        </p:nvSpPr>
        <p:spPr>
          <a:xfrm>
            <a:off x="4572000" y="3022175"/>
            <a:ext cx="4378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             </a:t>
            </a:r>
            <a:r>
              <a:rPr lang="en" sz="1200" b="1">
                <a:solidFill>
                  <a:schemeClr val="accent5"/>
                </a:solidFill>
              </a:rPr>
              <a:t>Scatter Plot</a:t>
            </a:r>
            <a:endParaRPr sz="12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</a:t>
            </a:r>
            <a:r>
              <a:rPr lang="en" sz="1000"/>
              <a:t>: This design decision helps users understand congestion patterns within varying segment lengths.</a:t>
            </a:r>
            <a:endParaRPr sz="1000"/>
          </a:p>
        </p:txBody>
      </p:sp>
      <p:pic>
        <p:nvPicPr>
          <p:cNvPr id="280" name="Google Shape;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25" y="807625"/>
            <a:ext cx="2613211" cy="2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124" y="807625"/>
            <a:ext cx="2354924" cy="20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87" name="Google Shape;287;p43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7</a:t>
            </a:r>
            <a:r>
              <a:rPr lang="en" b="1"/>
              <a:t> </a:t>
            </a:r>
            <a:r>
              <a:rPr lang="en"/>
              <a:t>: How did the COVID-19 affect the traffic patterns in the city of Chicago?</a:t>
            </a:r>
            <a:endParaRPr/>
          </a:p>
        </p:txBody>
      </p:sp>
      <p:sp>
        <p:nvSpPr>
          <p:cNvPr id="288" name="Google Shape;288;p43"/>
          <p:cNvSpPr txBox="1"/>
          <p:nvPr/>
        </p:nvSpPr>
        <p:spPr>
          <a:xfrm>
            <a:off x="48250" y="2969175"/>
            <a:ext cx="4455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Density Map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The color gradient indicates congestion density, making it easy for viewers to identify areas with significant traffic pattern shifts.</a:t>
            </a:r>
            <a:endParaRPr sz="1000"/>
          </a:p>
        </p:txBody>
      </p:sp>
      <p:sp>
        <p:nvSpPr>
          <p:cNvPr id="289" name="Google Shape;289;p43"/>
          <p:cNvSpPr txBox="1"/>
          <p:nvPr/>
        </p:nvSpPr>
        <p:spPr>
          <a:xfrm>
            <a:off x="4605800" y="2969175"/>
            <a:ext cx="4445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             </a:t>
            </a:r>
            <a:r>
              <a:rPr lang="en" sz="1200" b="1">
                <a:solidFill>
                  <a:schemeClr val="accent5"/>
                </a:solidFill>
              </a:rPr>
              <a:t>Grouped Bar Chart</a:t>
            </a:r>
            <a:endParaRPr sz="12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</a:t>
            </a:r>
            <a:r>
              <a:rPr lang="en" sz="1000"/>
              <a:t> The grouped bar chart is chosen as it effectively displays the before and after impact of COVID-19 on bus count and speed, offering a straightforward visual comparison for quick insights into how the pandemic influenced traffic patterns.</a:t>
            </a:r>
            <a:endParaRPr sz="1000"/>
          </a:p>
        </p:txBody>
      </p:sp>
      <p:pic>
        <p:nvPicPr>
          <p:cNvPr id="290" name="Google Shape;2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13" y="807625"/>
            <a:ext cx="3626881" cy="2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781" y="834125"/>
            <a:ext cx="4091742" cy="200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>
            <a:spLocks noGrp="1"/>
          </p:cNvSpPr>
          <p:nvPr>
            <p:ph type="ftr" idx="11"/>
          </p:nvPr>
        </p:nvSpPr>
        <p:spPr>
          <a:xfrm>
            <a:off x="4227922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97" name="Google Shape;297;p44"/>
          <p:cNvSpPr txBox="1"/>
          <p:nvPr/>
        </p:nvSpPr>
        <p:spPr>
          <a:xfrm>
            <a:off x="1850100" y="1124725"/>
            <a:ext cx="7073100" cy="3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number of rows = 93,17,653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Total number of columns = 22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After removing NaN values number of rows = 11,30,044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Calculated percentage of missing values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Converted the 'TIME' column to a Date and Time columns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Dropped rows where SPEED is in negative values, in order to avoid wrong average speed calculation</a:t>
            </a:r>
            <a:endParaRPr/>
          </a:p>
        </p:txBody>
      </p:sp>
      <p:sp>
        <p:nvSpPr>
          <p:cNvPr id="298" name="Google Shape;298;p44"/>
          <p:cNvSpPr txBox="1"/>
          <p:nvPr/>
        </p:nvSpPr>
        <p:spPr>
          <a:xfrm>
            <a:off x="1985725" y="290600"/>
            <a:ext cx="5598900" cy="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2"/>
                </a:solidFill>
              </a:rPr>
              <a:t>Exploratory Data Analysis</a:t>
            </a:r>
            <a:endParaRPr sz="2500"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>
            <a:spLocks noGrp="1"/>
          </p:cNvSpPr>
          <p:nvPr>
            <p:ph type="title"/>
          </p:nvPr>
        </p:nvSpPr>
        <p:spPr>
          <a:xfrm>
            <a:off x="322074" y="43781"/>
            <a:ext cx="8286600" cy="6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304" name="Google Shape;304;p45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321925" y="533627"/>
            <a:ext cx="82869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Based on the sketches, we were able to visualize 11 successfully. Also, we were able to visualize at least one for each domain question.</a:t>
            </a:r>
            <a:endParaRPr/>
          </a:p>
        </p:txBody>
      </p:sp>
      <p:sp>
        <p:nvSpPr>
          <p:cNvPr id="305" name="Google Shape;305;p45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" y="1049924"/>
            <a:ext cx="1702441" cy="12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875" y="1082244"/>
            <a:ext cx="1852676" cy="120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4790" y="1107000"/>
            <a:ext cx="1774409" cy="11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5450" y="1137541"/>
            <a:ext cx="1702449" cy="109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57900" y="1177832"/>
            <a:ext cx="1852676" cy="101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174" y="2451918"/>
            <a:ext cx="1702450" cy="141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625" y="2451917"/>
            <a:ext cx="1852675" cy="1307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26300" y="2500500"/>
            <a:ext cx="1702451" cy="111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07550" y="2528650"/>
            <a:ext cx="1774400" cy="97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81950" y="2503900"/>
            <a:ext cx="1628625" cy="10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79050" y="3759500"/>
            <a:ext cx="1559422" cy="109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26297" y="3852199"/>
            <a:ext cx="1970700" cy="9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71775" y="3839100"/>
            <a:ext cx="1970700" cy="972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24" name="Google Shape;324;p46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1</a:t>
            </a:r>
            <a:r>
              <a:rPr lang="en"/>
              <a:t>: How does congestion vary by time of day and day of the week?</a:t>
            </a:r>
            <a:endParaRPr/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200" y="1531375"/>
            <a:ext cx="3669975" cy="2733951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6"/>
          <p:cNvSpPr txBox="1"/>
          <p:nvPr/>
        </p:nvSpPr>
        <p:spPr>
          <a:xfrm>
            <a:off x="4966875" y="1061500"/>
            <a:ext cx="366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Heatmap of Congestion by Hour and Day</a:t>
            </a:r>
            <a:endParaRPr/>
          </a:p>
        </p:txBody>
      </p:sp>
      <p:sp>
        <p:nvSpPr>
          <p:cNvPr id="327" name="Google Shape;327;p46"/>
          <p:cNvSpPr txBox="1"/>
          <p:nvPr/>
        </p:nvSpPr>
        <p:spPr>
          <a:xfrm>
            <a:off x="343600" y="1017075"/>
            <a:ext cx="4101300" cy="37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heatmap showcasing congestion patterns in Chicago by hour and day.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</a:t>
            </a:r>
            <a:r>
              <a:rPr lang="en" sz="1000"/>
              <a:t>: The heatmap emerged from the need to analyze peak congestion hours and identify weekday vs. weekend patterns.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</a:t>
            </a:r>
            <a:r>
              <a:rPr lang="en" sz="1000"/>
              <a:t>:</a:t>
            </a:r>
            <a:r>
              <a:rPr lang="en" sz="1000" b="1"/>
              <a:t> </a:t>
            </a:r>
            <a:r>
              <a:rPr lang="en" sz="1000"/>
              <a:t>Color intensity </a:t>
            </a:r>
            <a:endParaRPr sz="1000"/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Sketch: </a:t>
            </a:r>
            <a:r>
              <a:rPr lang="en" sz="1000"/>
              <a:t>The heatmap design was influenced by the initial sketch, emphasizing color differentiation for congestion levels.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33" name="Google Shape;333;p47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2</a:t>
            </a:r>
            <a:r>
              <a:rPr lang="en"/>
              <a:t>: Which arterial streets experience the worst congestion?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7"/>
          <p:cNvSpPr txBox="1"/>
          <p:nvPr/>
        </p:nvSpPr>
        <p:spPr>
          <a:xfrm>
            <a:off x="4643150" y="1225575"/>
            <a:ext cx="366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Bar Chart of Top 10 Congested Arterial Streets</a:t>
            </a:r>
            <a:endParaRPr/>
          </a:p>
        </p:txBody>
      </p:sp>
      <p:sp>
        <p:nvSpPr>
          <p:cNvPr id="335" name="Google Shape;335;p47"/>
          <p:cNvSpPr txBox="1"/>
          <p:nvPr/>
        </p:nvSpPr>
        <p:spPr>
          <a:xfrm>
            <a:off x="343600" y="1356100"/>
            <a:ext cx="41013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bar chart listing the top 10 congested arterial streets.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</a:t>
            </a:r>
            <a:r>
              <a:rPr lang="en" sz="1000"/>
              <a:t>: The bar chart was generated to pinpoint streets in need of immediate attention.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</a:t>
            </a:r>
            <a:r>
              <a:rPr lang="en" sz="1000"/>
              <a:t>: Use of the 'viridis' Color Palette and bar length</a:t>
            </a:r>
            <a:endParaRPr sz="1000"/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</a:t>
            </a:r>
            <a:r>
              <a:rPr lang="en" sz="1000"/>
              <a:t>: The sketch emphasized the need for simplicity and a clear ranking of congested streets.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" name="Google Shape;3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300" y="1818800"/>
            <a:ext cx="3825751" cy="245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8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42" name="Google Shape;342;p48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3</a:t>
            </a:r>
            <a:r>
              <a:rPr lang="en"/>
              <a:t>: What is the impact of bus count on congestion?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8"/>
          <p:cNvSpPr txBox="1"/>
          <p:nvPr/>
        </p:nvSpPr>
        <p:spPr>
          <a:xfrm>
            <a:off x="5982400" y="829900"/>
            <a:ext cx="1662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  Hexbin Plot</a:t>
            </a:r>
            <a:endParaRPr/>
          </a:p>
        </p:txBody>
      </p:sp>
      <p:sp>
        <p:nvSpPr>
          <p:cNvPr id="344" name="Google Shape;344;p48"/>
          <p:cNvSpPr txBox="1"/>
          <p:nvPr/>
        </p:nvSpPr>
        <p:spPr>
          <a:xfrm>
            <a:off x="343600" y="1113950"/>
            <a:ext cx="4101300" cy="3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hexbin plot revealing the relationship between bus count, congestion, and segment length.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</a:t>
            </a:r>
            <a:r>
              <a:rPr lang="en" sz="1000"/>
              <a:t>: The hexbin plot was created to understand the impact of segment length on congestion.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</a:t>
            </a:r>
            <a:r>
              <a:rPr lang="en" sz="1000"/>
              <a:t>: Logarithmic Color Scale</a:t>
            </a:r>
            <a:endParaRPr sz="1000"/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</a:t>
            </a:r>
            <a:r>
              <a:rPr lang="en" sz="1000"/>
              <a:t>: The sketch pointed out the necessity to represent data density and identify bus count's impact on congestion.</a:t>
            </a:r>
            <a:endParaRPr/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463" y="1299700"/>
            <a:ext cx="3569137" cy="29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51" name="Google Shape;351;p49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4</a:t>
            </a:r>
            <a:r>
              <a:rPr lang="en"/>
              <a:t>: What role does the weather play in congestion during Winters and Summers? Are there any trends in different months?</a:t>
            </a:r>
            <a:endParaRPr/>
          </a:p>
        </p:txBody>
      </p:sp>
      <p:sp>
        <p:nvSpPr>
          <p:cNvPr id="352" name="Google Shape;352;p49"/>
          <p:cNvSpPr txBox="1"/>
          <p:nvPr/>
        </p:nvSpPr>
        <p:spPr>
          <a:xfrm>
            <a:off x="4966875" y="1177300"/>
            <a:ext cx="366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    Box Plot of Monthly Congestion</a:t>
            </a:r>
            <a:endParaRPr/>
          </a:p>
        </p:txBody>
      </p:sp>
      <p:sp>
        <p:nvSpPr>
          <p:cNvPr id="353" name="Google Shape;353;p49"/>
          <p:cNvSpPr txBox="1"/>
          <p:nvPr/>
        </p:nvSpPr>
        <p:spPr>
          <a:xfrm>
            <a:off x="337750" y="1177300"/>
            <a:ext cx="4101300" cy="3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box plot showing congestion distribution for each month.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</a:t>
            </a:r>
            <a:r>
              <a:rPr lang="en" sz="1000"/>
              <a:t>: The box plot was chosen to highlight monthly variations in congestion levels.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</a:t>
            </a:r>
            <a:r>
              <a:rPr lang="en" sz="1000"/>
              <a:t>: Box, Color and Whiskers</a:t>
            </a:r>
            <a:endParaRPr sz="1000"/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</a:t>
            </a:r>
            <a:r>
              <a:rPr lang="en" sz="1000"/>
              <a:t>: The sketch emphasized the need for showcasing congestion patterns for each month.</a:t>
            </a:r>
            <a:endParaRPr/>
          </a:p>
        </p:txBody>
      </p:sp>
      <p:pic>
        <p:nvPicPr>
          <p:cNvPr id="354" name="Google Shape;35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50" y="1741600"/>
            <a:ext cx="3818501" cy="24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0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60" name="Google Shape;360;p50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5</a:t>
            </a:r>
            <a:r>
              <a:rPr lang="en"/>
              <a:t>: Are there specific traffic segments that consistently experience high or low congestion?</a:t>
            </a:r>
            <a:endParaRPr/>
          </a:p>
        </p:txBody>
      </p:sp>
      <p:sp>
        <p:nvSpPr>
          <p:cNvPr id="361" name="Google Shape;361;p50"/>
          <p:cNvSpPr txBox="1"/>
          <p:nvPr/>
        </p:nvSpPr>
        <p:spPr>
          <a:xfrm>
            <a:off x="4937900" y="1339350"/>
            <a:ext cx="36699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Bar Chart of Top Congested Segments</a:t>
            </a:r>
            <a:endParaRPr/>
          </a:p>
        </p:txBody>
      </p:sp>
      <p:sp>
        <p:nvSpPr>
          <p:cNvPr id="362" name="Google Shape;362;p50"/>
          <p:cNvSpPr txBox="1"/>
          <p:nvPr/>
        </p:nvSpPr>
        <p:spPr>
          <a:xfrm>
            <a:off x="337750" y="1339350"/>
            <a:ext cx="4101300" cy="3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bar chart listing top congested segments.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</a:t>
            </a:r>
            <a:r>
              <a:rPr lang="en" sz="1000"/>
              <a:t>: This chart allows for easy identification and prioritization of highly congested segments.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encodings: </a:t>
            </a:r>
            <a:r>
              <a:rPr lang="en" sz="1000"/>
              <a:t>Bar Length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</a:t>
            </a:r>
            <a:r>
              <a:rPr lang="en" sz="1000"/>
              <a:t>: The sketch highlighted the necessity to identify and rank congested segments.</a:t>
            </a:r>
            <a:endParaRPr/>
          </a:p>
        </p:txBody>
      </p:sp>
      <p:pic>
        <p:nvPicPr>
          <p:cNvPr id="363" name="Google Shape;3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50" y="1809150"/>
            <a:ext cx="3813125" cy="243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69" name="Google Shape;369;p51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6</a:t>
            </a:r>
            <a:r>
              <a:rPr lang="en"/>
              <a:t>: What is the relationship between segment length (attribute: LENGTH) and traffic congestion?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1"/>
          <p:cNvSpPr txBox="1"/>
          <p:nvPr/>
        </p:nvSpPr>
        <p:spPr>
          <a:xfrm>
            <a:off x="5809350" y="1061575"/>
            <a:ext cx="1254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Scatter Plot</a:t>
            </a:r>
            <a:endParaRPr/>
          </a:p>
        </p:txBody>
      </p:sp>
      <p:sp>
        <p:nvSpPr>
          <p:cNvPr id="371" name="Google Shape;371;p51"/>
          <p:cNvSpPr txBox="1"/>
          <p:nvPr/>
        </p:nvSpPr>
        <p:spPr>
          <a:xfrm>
            <a:off x="337750" y="1327050"/>
            <a:ext cx="4101300" cy="34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scatter plot depicting the relationship between segment length and congestion levels.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</a:t>
            </a:r>
            <a:r>
              <a:rPr lang="en" sz="1000"/>
              <a:t>: The scatter plot offers insights into how congestion levels vary across different segment lengths.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encodings: </a:t>
            </a:r>
            <a:r>
              <a:rPr lang="en" sz="1000"/>
              <a:t>Position (X and Y Coordinates)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</a:t>
            </a:r>
            <a:r>
              <a:rPr lang="en" sz="1000"/>
              <a:t>: The sketch pointed out the importance of understanding congestion patterns in relation to segment length.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9500" y="1531375"/>
            <a:ext cx="3903575" cy="273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ctrTitle"/>
          </p:nvPr>
        </p:nvSpPr>
        <p:spPr>
          <a:xfrm>
            <a:off x="3212831" y="213178"/>
            <a:ext cx="36903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subTitle" idx="1"/>
          </p:nvPr>
        </p:nvSpPr>
        <p:spPr>
          <a:xfrm>
            <a:off x="951850" y="743050"/>
            <a:ext cx="70644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1818"/>
              <a:buFont typeface="Arial"/>
              <a:buNone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Chicago Traffic Tracker - Congestion Estimates by Segments</a:t>
            </a:r>
            <a:endParaRPr/>
          </a:p>
        </p:txBody>
      </p:sp>
      <p:sp>
        <p:nvSpPr>
          <p:cNvPr id="190" name="Google Shape;190;p34"/>
          <p:cNvSpPr txBox="1"/>
          <p:nvPr/>
        </p:nvSpPr>
        <p:spPr>
          <a:xfrm>
            <a:off x="640225" y="1454875"/>
            <a:ext cx="55989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Chicago Traffic Tracker Dataset is a collection of historical estimated congestion data for over 1000 traffic segments in Chicago.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Dataset comprises of 275 million rows and 22 columns of attributes.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congestion estimates are generated every 10 minutes by continuously monitoring and analyzing GPS traces received from Chicago Transit Authority (CTA) buses.</a:t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126" y="1746625"/>
            <a:ext cx="3021900" cy="10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378" name="Google Shape;378;p52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7</a:t>
            </a:r>
            <a:r>
              <a:rPr lang="en"/>
              <a:t>: How did the COVID-19 affect the traffic patterns in the city of Chicago?</a:t>
            </a:r>
            <a:endParaRPr/>
          </a:p>
        </p:txBody>
      </p:sp>
      <p:sp>
        <p:nvSpPr>
          <p:cNvPr id="379" name="Google Shape;379;p52"/>
          <p:cNvSpPr txBox="1"/>
          <p:nvPr/>
        </p:nvSpPr>
        <p:spPr>
          <a:xfrm>
            <a:off x="5783075" y="694275"/>
            <a:ext cx="15924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Grouped Bar Chart</a:t>
            </a:r>
            <a:endParaRPr/>
          </a:p>
        </p:txBody>
      </p:sp>
      <p:sp>
        <p:nvSpPr>
          <p:cNvPr id="380" name="Google Shape;380;p52"/>
          <p:cNvSpPr txBox="1"/>
          <p:nvPr/>
        </p:nvSpPr>
        <p:spPr>
          <a:xfrm>
            <a:off x="337750" y="997700"/>
            <a:ext cx="4101300" cy="3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Visualization</a:t>
            </a:r>
            <a:r>
              <a:rPr lang="en" sz="1000"/>
              <a:t>: A grouped bar chart comparing bus count and average speed during COVID-19 and post-COVID periods.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</a:t>
            </a:r>
            <a:r>
              <a:rPr lang="en" sz="1000"/>
              <a:t>: The grouped bar chart aids in understanding bus count and speed fluctuations during and after the pandemic.</a:t>
            </a:r>
            <a:endParaRPr sz="1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Visual encodings: </a:t>
            </a:r>
            <a:r>
              <a:rPr lang="en" sz="1000"/>
              <a:t>Bar Color and Length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Influence from Sketch</a:t>
            </a:r>
            <a:r>
              <a:rPr lang="en" sz="1000"/>
              <a:t>: The sketch emphasized the need for contrasting data during different periods.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675" y="1251610"/>
            <a:ext cx="3007200" cy="148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7675" y="2777400"/>
            <a:ext cx="3007200" cy="14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>
            <a:spLocks noGrp="1"/>
          </p:cNvSpPr>
          <p:nvPr>
            <p:ph type="title"/>
          </p:nvPr>
        </p:nvSpPr>
        <p:spPr>
          <a:xfrm>
            <a:off x="433551" y="2367041"/>
            <a:ext cx="8276896" cy="575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88" name="Google Shape;388;p53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ctrTitle"/>
          </p:nvPr>
        </p:nvSpPr>
        <p:spPr>
          <a:xfrm>
            <a:off x="2378874" y="553550"/>
            <a:ext cx="55734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" sz="3600"/>
              <a:t>Goals of the visualization</a:t>
            </a:r>
            <a:endParaRPr sz="3600"/>
          </a:p>
        </p:txBody>
      </p:sp>
      <p:sp>
        <p:nvSpPr>
          <p:cNvPr id="197" name="Google Shape;197;p35"/>
          <p:cNvSpPr txBox="1">
            <a:spLocks noGrp="1"/>
          </p:cNvSpPr>
          <p:nvPr>
            <p:ph type="subTitle" idx="1"/>
          </p:nvPr>
        </p:nvSpPr>
        <p:spPr>
          <a:xfrm>
            <a:off x="309975" y="1753250"/>
            <a:ext cx="8369100" cy="27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Understanding Traffic Patterns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Data-Driven Decision Making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Identifying Problematic Areas and providing a holistic view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Analyzing Seasonal Patterns</a:t>
            </a:r>
            <a:endParaRPr sz="14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Evaluating the Impact of COVID-19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>
            <a:spLocks noGrp="1"/>
          </p:cNvSpPr>
          <p:nvPr>
            <p:ph type="title"/>
          </p:nvPr>
        </p:nvSpPr>
        <p:spPr>
          <a:xfrm>
            <a:off x="428624" y="320606"/>
            <a:ext cx="8286749" cy="608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E62"/>
              </a:buClr>
              <a:buSzPts val="2700"/>
              <a:buFont typeface="Arial"/>
              <a:buNone/>
            </a:pPr>
            <a:r>
              <a:rPr lang="en"/>
              <a:t>Sketches</a:t>
            </a:r>
            <a:endParaRPr/>
          </a:p>
        </p:txBody>
      </p:sp>
      <p:sp>
        <p:nvSpPr>
          <p:cNvPr id="203" name="Google Shape;203;p36" descr="if picture or chart you must type your ADA compliant description here."/>
          <p:cNvSpPr txBox="1">
            <a:spLocks noGrp="1"/>
          </p:cNvSpPr>
          <p:nvPr>
            <p:ph type="body" idx="1"/>
          </p:nvPr>
        </p:nvSpPr>
        <p:spPr>
          <a:xfrm>
            <a:off x="434697" y="944875"/>
            <a:ext cx="82869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We have used 17 sketches to answer 7 domain questions.</a:t>
            </a:r>
            <a:endParaRPr dirty="0"/>
          </a:p>
        </p:txBody>
      </p:sp>
      <p:sp>
        <p:nvSpPr>
          <p:cNvPr id="204" name="Google Shape;204;p36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pic>
        <p:nvPicPr>
          <p:cNvPr id="205" name="Google Shape;205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253" b="2244"/>
          <a:stretch/>
        </p:blipFill>
        <p:spPr>
          <a:xfrm>
            <a:off x="647200" y="1355025"/>
            <a:ext cx="1058650" cy="86797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06" name="Google Shape;2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675" y="1355025"/>
            <a:ext cx="1023076" cy="8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300" y="1302050"/>
            <a:ext cx="1261700" cy="10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6375" y="1413500"/>
            <a:ext cx="1058650" cy="7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75400" y="1346950"/>
            <a:ext cx="1058429" cy="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200" y="2437713"/>
            <a:ext cx="1146476" cy="8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43125" y="2437713"/>
            <a:ext cx="1079952" cy="8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14725" y="2437725"/>
            <a:ext cx="1146475" cy="86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734225" y="2379325"/>
            <a:ext cx="1146475" cy="86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075400" y="2361525"/>
            <a:ext cx="1146475" cy="86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44200" y="1346950"/>
            <a:ext cx="1023074" cy="7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74275" y="2285250"/>
            <a:ext cx="1341250" cy="107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8625" y="3465475"/>
            <a:ext cx="1507082" cy="118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16">
            <a:alphaModFix/>
          </a:blip>
          <a:srcRect r="-14863" b="-13442"/>
          <a:stretch/>
        </p:blipFill>
        <p:spPr>
          <a:xfrm>
            <a:off x="2143125" y="3385588"/>
            <a:ext cx="1540610" cy="134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 rotWithShape="1">
          <a:blip r:embed="rId17">
            <a:alphaModFix/>
          </a:blip>
          <a:srcRect b="24482"/>
          <a:stretch/>
        </p:blipFill>
        <p:spPr>
          <a:xfrm>
            <a:off x="3514725" y="3625275"/>
            <a:ext cx="1607226" cy="898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121950" y="3427225"/>
            <a:ext cx="2011874" cy="12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274600" y="3427225"/>
            <a:ext cx="1341251" cy="106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27" name="Google Shape;227;p37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1</a:t>
            </a:r>
            <a:r>
              <a:rPr lang="en"/>
              <a:t>: How does congestion vary by time of day and day of the week?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50" y="807625"/>
            <a:ext cx="2375750" cy="20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/>
          <p:nvPr/>
        </p:nvSpPr>
        <p:spPr>
          <a:xfrm>
            <a:off x="154975" y="3081300"/>
            <a:ext cx="4349100" cy="1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            </a:t>
            </a:r>
            <a:r>
              <a:rPr lang="en" sz="1200" b="1">
                <a:solidFill>
                  <a:schemeClr val="accent5"/>
                </a:solidFill>
              </a:rPr>
              <a:t>Heatmap of Congestion by Hour and Day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</a:t>
            </a:r>
            <a:r>
              <a:rPr lang="en" sz="1000"/>
              <a:t>: The use of color intensity in Heatmaps used to represent congestion levels allows users to quickly identify peak congestion times.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</p:txBody>
      </p:sp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700" y="807625"/>
            <a:ext cx="1740124" cy="20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7"/>
          <p:cNvSpPr txBox="1"/>
          <p:nvPr/>
        </p:nvSpPr>
        <p:spPr>
          <a:xfrm>
            <a:off x="4656600" y="3081300"/>
            <a:ext cx="4349100" cy="15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Weekly Average Congestion Line Chart</a:t>
            </a:r>
            <a:endParaRPr sz="1200" b="1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In this case, line chart help users understand weekly variations in congestion, enabling informed decision-making for commute planning.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2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: Which arterial streets experience the worst congestion?</a:t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l="8809" r="17471" b="12457"/>
          <a:stretch/>
        </p:blipFill>
        <p:spPr>
          <a:xfrm>
            <a:off x="1162375" y="778550"/>
            <a:ext cx="2615324" cy="20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319650" y="3022175"/>
            <a:ext cx="40974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155CC"/>
                </a:solidFill>
              </a:rPr>
              <a:t>          </a:t>
            </a:r>
            <a:r>
              <a:rPr lang="en" sz="1200" b="1">
                <a:solidFill>
                  <a:schemeClr val="accent5"/>
                </a:solidFill>
              </a:rPr>
              <a:t>Choropleth Map of Congestion by Street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</a:t>
            </a:r>
            <a:r>
              <a:rPr lang="en" sz="1000"/>
              <a:t>: By using color coding, we make it easy for users to pinpoint highly congested areas in Chicago using Choropleth.</a:t>
            </a:r>
            <a:endParaRPr sz="1000"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8375" y="953500"/>
            <a:ext cx="1688001" cy="1904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8"/>
          <p:cNvSpPr txBox="1"/>
          <p:nvPr/>
        </p:nvSpPr>
        <p:spPr>
          <a:xfrm>
            <a:off x="4572000" y="3022175"/>
            <a:ext cx="4378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                              Bar Chart  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</a:t>
            </a:r>
            <a:r>
              <a:rPr lang="en" sz="1000"/>
              <a:t>: Users can quickly identify which streets consistently experience high congestion, facilitating route planning.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47" name="Google Shape;247;p39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3</a:t>
            </a:r>
            <a:r>
              <a:rPr lang="en"/>
              <a:t> : What is the impact of bus count on congestion?</a:t>
            </a:r>
            <a:endParaRPr/>
          </a:p>
        </p:txBody>
      </p:sp>
      <p:sp>
        <p:nvSpPr>
          <p:cNvPr id="248" name="Google Shape;248;p39"/>
          <p:cNvSpPr txBox="1"/>
          <p:nvPr/>
        </p:nvSpPr>
        <p:spPr>
          <a:xfrm>
            <a:off x="319650" y="3022175"/>
            <a:ext cx="40974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                        Hexbin Plot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This design decision enables users to understand how bus count and congestion patterns are related, considering varying segment lengths.</a:t>
            </a:r>
            <a:endParaRPr sz="1000"/>
          </a:p>
        </p:txBody>
      </p:sp>
      <p:sp>
        <p:nvSpPr>
          <p:cNvPr id="249" name="Google Shape;249;p39"/>
          <p:cNvSpPr txBox="1"/>
          <p:nvPr/>
        </p:nvSpPr>
        <p:spPr>
          <a:xfrm>
            <a:off x="4572000" y="3022175"/>
            <a:ext cx="4572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Bubble Chart of Bus Count, Congestion &amp; Segment Length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This design decision allows users to grasp how bus count, congestion, and segment length are interrelated.</a:t>
            </a:r>
            <a:endParaRPr sz="1000"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950" y="807625"/>
            <a:ext cx="2448804" cy="20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929" y="710775"/>
            <a:ext cx="2572337" cy="206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57" name="Google Shape;257;p40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4</a:t>
            </a:r>
            <a:r>
              <a:rPr lang="en" b="1"/>
              <a:t> </a:t>
            </a:r>
            <a:r>
              <a:rPr lang="en"/>
              <a:t>: What role does the weather play in congestion during Winters and Summers? Are there any trends in different months?</a:t>
            </a:r>
            <a:endParaRPr/>
          </a:p>
        </p:txBody>
      </p:sp>
      <p:sp>
        <p:nvSpPr>
          <p:cNvPr id="258" name="Google Shape;258;p40"/>
          <p:cNvSpPr txBox="1"/>
          <p:nvPr/>
        </p:nvSpPr>
        <p:spPr>
          <a:xfrm>
            <a:off x="319650" y="3022175"/>
            <a:ext cx="40974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Box Plot of Monthly Congestion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Users can quickly identify variations in congestion levels within each month, which is crucial for understanding seasonal patterns.</a:t>
            </a:r>
            <a:endParaRPr sz="1000"/>
          </a:p>
        </p:txBody>
      </p:sp>
      <p:sp>
        <p:nvSpPr>
          <p:cNvPr id="259" name="Google Shape;259;p40"/>
          <p:cNvSpPr txBox="1"/>
          <p:nvPr/>
        </p:nvSpPr>
        <p:spPr>
          <a:xfrm>
            <a:off x="4572000" y="3022175"/>
            <a:ext cx="43782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             </a:t>
            </a:r>
            <a:r>
              <a:rPr lang="en" sz="1200" b="1">
                <a:solidFill>
                  <a:schemeClr val="accent5"/>
                </a:solidFill>
              </a:rPr>
              <a:t>Seasonal Congestion Stacked Area Chart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</a:t>
            </a:r>
            <a:r>
              <a:rPr lang="en" sz="1000"/>
              <a:t>: Using different colors to represent months, this design decision helps users compare congestion patterns between different months and grasp seasonality trends.</a:t>
            </a:r>
            <a:endParaRPr sz="1000"/>
          </a:p>
        </p:txBody>
      </p:sp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00" y="807625"/>
            <a:ext cx="2367282" cy="20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307" y="759200"/>
            <a:ext cx="2823676" cy="20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>
            <a:spLocks noGrp="1"/>
          </p:cNvSpPr>
          <p:nvPr>
            <p:ph type="ftr" idx="11"/>
          </p:nvPr>
        </p:nvSpPr>
        <p:spPr>
          <a:xfrm>
            <a:off x="428624" y="4814558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CS424 Visualization and Visual Analytics</a:t>
            </a:r>
            <a:endParaRPr/>
          </a:p>
        </p:txBody>
      </p:sp>
      <p:sp>
        <p:nvSpPr>
          <p:cNvPr id="267" name="Google Shape;267;p41"/>
          <p:cNvSpPr txBox="1"/>
          <p:nvPr/>
        </p:nvSpPr>
        <p:spPr>
          <a:xfrm>
            <a:off x="343600" y="132325"/>
            <a:ext cx="81849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</a:rPr>
              <a:t>Domain Question 5</a:t>
            </a:r>
            <a:r>
              <a:rPr lang="en" b="1"/>
              <a:t> </a:t>
            </a:r>
            <a:r>
              <a:rPr lang="en"/>
              <a:t>: Are there specific traffic segments that consistently experience high or low congestion?</a:t>
            </a:r>
            <a:endParaRPr/>
          </a:p>
        </p:txBody>
      </p:sp>
      <p:sp>
        <p:nvSpPr>
          <p:cNvPr id="268" name="Google Shape;268;p41"/>
          <p:cNvSpPr txBox="1"/>
          <p:nvPr/>
        </p:nvSpPr>
        <p:spPr>
          <a:xfrm>
            <a:off x="319650" y="3022175"/>
            <a:ext cx="40974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</a:rPr>
              <a:t>Bar Chart of Top Congested Segments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This design decision aids in identifying segments requiring traffic management or infrastructure improvements.</a:t>
            </a:r>
            <a:endParaRPr sz="1000"/>
          </a:p>
        </p:txBody>
      </p:sp>
      <p:sp>
        <p:nvSpPr>
          <p:cNvPr id="269" name="Google Shape;269;p41"/>
          <p:cNvSpPr txBox="1"/>
          <p:nvPr/>
        </p:nvSpPr>
        <p:spPr>
          <a:xfrm>
            <a:off x="4572000" y="3022175"/>
            <a:ext cx="43782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                                        </a:t>
            </a:r>
            <a:r>
              <a:rPr lang="en" sz="1200" b="1">
                <a:solidFill>
                  <a:schemeClr val="accent5"/>
                </a:solidFill>
              </a:rPr>
              <a:t>Bubble Chart</a:t>
            </a:r>
            <a:endParaRPr sz="1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 b="1"/>
              <a:t>Reasoning behind design decision: </a:t>
            </a:r>
            <a:r>
              <a:rPr lang="en" sz="1000"/>
              <a:t>This design decision helps users quickly identify congested segments and their respective congestion levels.</a:t>
            </a:r>
            <a:endParaRPr sz="1000"/>
          </a:p>
        </p:txBody>
      </p:sp>
      <p:pic>
        <p:nvPicPr>
          <p:cNvPr id="270" name="Google Shape;2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50" y="807625"/>
            <a:ext cx="2168392" cy="206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829" y="807625"/>
            <a:ext cx="3624532" cy="20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IC">
  <a:themeElements>
    <a:clrScheme name="UIC">
      <a:dk1>
        <a:srgbClr val="575757"/>
      </a:dk1>
      <a:lt1>
        <a:srgbClr val="FFFFFF"/>
      </a:lt1>
      <a:dk2>
        <a:srgbClr val="001D69"/>
      </a:dk2>
      <a:lt2>
        <a:srgbClr val="F2F7EB"/>
      </a:lt2>
      <a:accent1>
        <a:srgbClr val="D40032"/>
      </a:accent1>
      <a:accent2>
        <a:srgbClr val="001E61"/>
      </a:accent2>
      <a:accent3>
        <a:srgbClr val="41B6E5"/>
      </a:accent3>
      <a:accent4>
        <a:srgbClr val="FFBE3E"/>
      </a:accent4>
      <a:accent5>
        <a:srgbClr val="0085AD"/>
      </a:accent5>
      <a:accent6>
        <a:srgbClr val="D0D2CF"/>
      </a:accent6>
      <a:hlink>
        <a:srgbClr val="41B6E6"/>
      </a:hlink>
      <a:folHlink>
        <a:srgbClr val="001E6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1871</Words>
  <Application>Microsoft Macintosh PowerPoint</Application>
  <PresentationFormat>On-screen Show (16:9)</PresentationFormat>
  <Paragraphs>193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NTR</vt:lpstr>
      <vt:lpstr>Roboto</vt:lpstr>
      <vt:lpstr>Arial</vt:lpstr>
      <vt:lpstr>Simple Light</vt:lpstr>
      <vt:lpstr>1_UIC</vt:lpstr>
      <vt:lpstr>CS424 Visualization and Visual Analytics </vt:lpstr>
      <vt:lpstr>Dataset</vt:lpstr>
      <vt:lpstr>Goals of the visualization</vt:lpstr>
      <vt:lpstr>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CS424 Visualization and Visual Analytics </dc:title>
  <cp:lastModifiedBy>Mogili, Vishal Goud</cp:lastModifiedBy>
  <cp:revision>1</cp:revision>
  <dcterms:modified xsi:type="dcterms:W3CDTF">2023-10-24T03:35:05Z</dcterms:modified>
</cp:coreProperties>
</file>